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70" r:id="rId3"/>
    <p:sldId id="258" r:id="rId4"/>
    <p:sldId id="259" r:id="rId5"/>
    <p:sldId id="272" r:id="rId6"/>
    <p:sldId id="260" r:id="rId7"/>
    <p:sldId id="261" r:id="rId8"/>
    <p:sldId id="262" r:id="rId9"/>
    <p:sldId id="263" r:id="rId10"/>
    <p:sldId id="264" r:id="rId11"/>
    <p:sldId id="265" r:id="rId12"/>
    <p:sldId id="266" r:id="rId13"/>
    <p:sldId id="267" r:id="rId14"/>
    <p:sldId id="268" r:id="rId15"/>
    <p:sldId id="269"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9" d="100"/>
          <a:sy n="49" d="100"/>
        </p:scale>
        <p:origin x="-1291"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46463A-643E-4EDA-9A15-7A7A38234E41}" type="datetimeFigureOut">
              <a:rPr lang="en-US" smtClean="0"/>
              <a:t>11/6/2018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BBDBB1-6A8C-4458-A3F2-AB56BF9B58C4}"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smtClean="0"/>
          </a:p>
        </p:txBody>
      </p:sp>
      <p:sp>
        <p:nvSpPr>
          <p:cNvPr id="58372" name="Slide Number Placeholder 3"/>
          <p:cNvSpPr>
            <a:spLocks noGrp="1"/>
          </p:cNvSpPr>
          <p:nvPr>
            <p:ph type="sldNum" sz="quarter" idx="5"/>
          </p:nvPr>
        </p:nvSpPr>
        <p:spPr>
          <a:noFill/>
        </p:spPr>
        <p:txBody>
          <a:bodyPr/>
          <a:lstStyle/>
          <a:p>
            <a:fld id="{550E7143-03A3-4948-AF82-A963A3B6134A}" type="slidenum">
              <a:rPr lang="en-GB" smtClean="0"/>
              <a:pPr/>
              <a:t>4</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3C0C08A-877D-4CF9-B1D2-F8224FD7CBFF}" type="datetimeFigureOut">
              <a:rPr lang="en-US" smtClean="0"/>
              <a:t>11/6/2018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C0C08A-877D-4CF9-B1D2-F8224FD7CBFF}" type="datetimeFigureOut">
              <a:rPr lang="en-US" smtClean="0"/>
              <a:t>11/6/2018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C0C08A-877D-4CF9-B1D2-F8224FD7CBFF}" type="datetimeFigureOut">
              <a:rPr lang="en-US" smtClean="0"/>
              <a:t>11/6/2018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3C0C08A-877D-4CF9-B1D2-F8224FD7CBFF}" type="datetimeFigureOut">
              <a:rPr lang="en-US" smtClean="0"/>
              <a:t>11/6/2018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3C0C08A-877D-4CF9-B1D2-F8224FD7CBFF}" type="datetimeFigureOut">
              <a:rPr lang="en-US" smtClean="0"/>
              <a:t>11/6/2018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3C0C08A-877D-4CF9-B1D2-F8224FD7CBFF}" type="datetimeFigureOut">
              <a:rPr lang="en-US" smtClean="0"/>
              <a:t>11/6/2018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C0C08A-877D-4CF9-B1D2-F8224FD7CBFF}" type="datetimeFigureOut">
              <a:rPr lang="en-US" smtClean="0"/>
              <a:t>11/6/2018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C0C08A-877D-4CF9-B1D2-F8224FD7CBFF}" type="datetimeFigureOut">
              <a:rPr lang="en-US" smtClean="0"/>
              <a:t>11/6/2018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C0C08A-877D-4CF9-B1D2-F8224FD7CBFF}" type="datetimeFigureOut">
              <a:rPr lang="en-US" smtClean="0"/>
              <a:t>11/6/2018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C0C08A-877D-4CF9-B1D2-F8224FD7CBFF}" type="datetimeFigureOut">
              <a:rPr lang="en-US" smtClean="0"/>
              <a:t>11/6/2018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C0C08A-877D-4CF9-B1D2-F8224FD7CBFF}" type="datetimeFigureOut">
              <a:rPr lang="en-US" smtClean="0"/>
              <a:t>11/6/2018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C624F9-9774-4100-91A8-7A2292EFA83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C0C08A-877D-4CF9-B1D2-F8224FD7CBFF}" type="datetimeFigureOut">
              <a:rPr lang="en-US" smtClean="0"/>
              <a:t>11/6/2018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C624F9-9774-4100-91A8-7A2292EFA83E}"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audio" Target="file:///C:\Users\Owner\Documents\edin%20fringe%2018\audio%20clips\VN680045-1.wav" TargetMode="External"/><Relationship Id="rId5" Type="http://schemas.openxmlformats.org/officeDocument/2006/relationships/image" Target="../media/image7.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audio" Target="file:///C:\Users\Owner\Documents\edin%20fringe%2018\audio%20clips\VN680045%20(2).wav" TargetMode="External"/><Relationship Id="rId5" Type="http://schemas.openxmlformats.org/officeDocument/2006/relationships/image" Target="../media/image7.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file:///C:\Users\Owner\Documents\edin%20fringe%2018\audio%20clips\VN680045%20(3).wav" TargetMode="External"/><Relationship Id="rId5" Type="http://schemas.openxmlformats.org/officeDocument/2006/relationships/image" Target="../media/image7.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audio" Target="file:///C:\Users\Owner\Documents\edin%20fringe%2018\audio%20clips\VN680045%20(4.1).wav" TargetMode="External"/><Relationship Id="rId5" Type="http://schemas.openxmlformats.org/officeDocument/2006/relationships/image" Target="../media/image7.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audio" Target="file:///C:\Users\Owner\Documents\edin%20fringe%2018\audio%20clips\VN680047-1.wav" TargetMode="External"/><Relationship Id="rId5" Type="http://schemas.openxmlformats.org/officeDocument/2006/relationships/image" Target="../media/image7.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71500" y="285750"/>
            <a:ext cx="7772400" cy="1470025"/>
          </a:xfrm>
        </p:spPr>
        <p:txBody>
          <a:bodyPr/>
          <a:lstStyle/>
          <a:p>
            <a:pPr eaLnBrk="1" fontAlgn="auto" hangingPunct="1">
              <a:spcAft>
                <a:spcPts val="0"/>
              </a:spcAft>
              <a:defRPr/>
            </a:pPr>
            <a:endParaRPr lang="en-US" dirty="0" smtClean="0"/>
          </a:p>
        </p:txBody>
      </p:sp>
      <p:sp>
        <p:nvSpPr>
          <p:cNvPr id="26627" name="Rectangle 3"/>
          <p:cNvSpPr>
            <a:spLocks noGrp="1" noChangeArrowheads="1"/>
          </p:cNvSpPr>
          <p:nvPr>
            <p:ph type="subTitle" idx="1"/>
          </p:nvPr>
        </p:nvSpPr>
        <p:spPr>
          <a:xfrm>
            <a:off x="533400" y="3228975"/>
            <a:ext cx="7854950" cy="1752600"/>
          </a:xfrm>
        </p:spPr>
        <p:txBody>
          <a:bodyPr/>
          <a:lstStyle/>
          <a:p>
            <a:pPr marR="0" eaLnBrk="1" hangingPunct="1"/>
            <a:endParaRPr lang="en-US" smtClean="0"/>
          </a:p>
        </p:txBody>
      </p:sp>
      <p:pic>
        <p:nvPicPr>
          <p:cNvPr id="26628" name="Picture 4" descr="a&amp;h logo linkedin colour"/>
          <p:cNvPicPr>
            <a:picLocks noChangeAspect="1" noChangeArrowheads="1"/>
          </p:cNvPicPr>
          <p:nvPr/>
        </p:nvPicPr>
        <p:blipFill>
          <a:blip r:embed="rId2"/>
          <a:srcRect/>
          <a:stretch>
            <a:fillRect/>
          </a:stretch>
        </p:blipFill>
        <p:spPr bwMode="auto">
          <a:xfrm>
            <a:off x="2965450" y="857250"/>
            <a:ext cx="3530600" cy="6000750"/>
          </a:xfrm>
          <a:prstGeom prst="rect">
            <a:avLst/>
          </a:prstGeom>
          <a:noFill/>
          <a:ln w="9525">
            <a:noFill/>
            <a:miter lim="800000"/>
            <a:headEnd/>
            <a:tailEnd/>
          </a:ln>
        </p:spPr>
      </p:pic>
      <p:pic>
        <p:nvPicPr>
          <p:cNvPr id="26629" name="Picture 4" descr="a&amp;h logo linkedin colour"/>
          <p:cNvPicPr>
            <a:picLocks noChangeAspect="1" noChangeArrowheads="1"/>
          </p:cNvPicPr>
          <p:nvPr/>
        </p:nvPicPr>
        <p:blipFill>
          <a:blip r:embed="rId3"/>
          <a:srcRect/>
          <a:stretch>
            <a:fillRect/>
          </a:stretch>
        </p:blipFill>
        <p:spPr bwMode="auto">
          <a:xfrm>
            <a:off x="571500" y="285750"/>
            <a:ext cx="928688" cy="1357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4294967295"/>
          </p:nvPr>
        </p:nvSpPr>
        <p:spPr>
          <a:xfrm>
            <a:off x="0" y="1935163"/>
            <a:ext cx="8229600" cy="4389437"/>
          </a:xfrm>
        </p:spPr>
        <p:txBody>
          <a:bodyPr>
            <a:normAutofit lnSpcReduction="10000"/>
          </a:bodyPr>
          <a:lstStyle/>
          <a:p>
            <a:pPr eaLnBrk="1" hangingPunct="1">
              <a:buFontTx/>
              <a:buNone/>
            </a:pPr>
            <a:r>
              <a:rPr lang="en-GB" sz="7200" smtClean="0"/>
              <a:t>	How art can be healing if you let it be part of your own expression </a:t>
            </a:r>
          </a:p>
        </p:txBody>
      </p:sp>
      <p:pic>
        <p:nvPicPr>
          <p:cNvPr id="21507" name="Picture 3" descr="a&amp;h logo linkedin colour"/>
          <p:cNvPicPr>
            <a:picLocks noChangeAspect="1" noChangeArrowheads="1"/>
          </p:cNvPicPr>
          <p:nvPr/>
        </p:nvPicPr>
        <p:blipFill>
          <a:blip r:embed="rId2"/>
          <a:srcRect/>
          <a:stretch>
            <a:fillRect/>
          </a:stretch>
        </p:blipFill>
        <p:spPr bwMode="auto">
          <a:xfrm>
            <a:off x="428625" y="285750"/>
            <a:ext cx="928688" cy="1357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smtClean="0"/>
              <a:t>	   </a:t>
            </a:r>
            <a:r>
              <a:rPr lang="en-GB" sz="4000" smtClean="0"/>
              <a:t>Why art and homeopathy?</a:t>
            </a:r>
          </a:p>
        </p:txBody>
      </p:sp>
      <p:sp>
        <p:nvSpPr>
          <p:cNvPr id="27651" name="Content Placeholder 2"/>
          <p:cNvSpPr>
            <a:spLocks noGrp="1"/>
          </p:cNvSpPr>
          <p:nvPr>
            <p:ph idx="1"/>
          </p:nvPr>
        </p:nvSpPr>
        <p:spPr/>
        <p:txBody>
          <a:bodyPr>
            <a:normAutofit fontScale="85000" lnSpcReduction="10000"/>
          </a:bodyPr>
          <a:lstStyle/>
          <a:p>
            <a:pPr>
              <a:buFont typeface="Wingdings 2" pitchFamily="18" charset="2"/>
              <a:buNone/>
            </a:pPr>
            <a:r>
              <a:rPr lang="en-GB" smtClean="0"/>
              <a:t>	It’s because homeopathy is about healing, because art is known to be healing and because art also is an expression of individuality and creativity.  </a:t>
            </a:r>
          </a:p>
          <a:p>
            <a:pPr>
              <a:buFont typeface="Wingdings 2" pitchFamily="18" charset="2"/>
              <a:buNone/>
            </a:pPr>
            <a:r>
              <a:rPr lang="en-GB" smtClean="0"/>
              <a:t>	Homeopathy is individualised medicine which depends on hearing/sensing/observing all that a patient has to show about their suffering so that it can be cured.</a:t>
            </a:r>
          </a:p>
          <a:p>
            <a:pPr>
              <a:buFont typeface="Wingdings 2" pitchFamily="18" charset="2"/>
              <a:buNone/>
            </a:pPr>
            <a:r>
              <a:rPr lang="en-GB" smtClean="0"/>
              <a:t>	It relies on personal expression. Art is a way in which people can show their inner self and that is what we are looking for in homeopathy. It is the individual and not just the disease we are interested in.     	</a:t>
            </a:r>
          </a:p>
          <a:p>
            <a:endParaRPr lang="en-GB" smtClean="0"/>
          </a:p>
        </p:txBody>
      </p:sp>
      <p:pic>
        <p:nvPicPr>
          <p:cNvPr id="27652" name="Picture 3" descr="a&amp;h logo linkedin colour"/>
          <p:cNvPicPr>
            <a:picLocks noChangeAspect="1" noChangeArrowheads="1"/>
          </p:cNvPicPr>
          <p:nvPr/>
        </p:nvPicPr>
        <p:blipFill>
          <a:blip r:embed="rId2"/>
          <a:srcRect/>
          <a:stretch>
            <a:fillRect/>
          </a:stretch>
        </p:blipFill>
        <p:spPr bwMode="auto">
          <a:xfrm>
            <a:off x="500034" y="285728"/>
            <a:ext cx="1000125" cy="1357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476250"/>
            <a:ext cx="8229600" cy="1143000"/>
          </a:xfrm>
        </p:spPr>
        <p:txBody>
          <a:bodyPr/>
          <a:lstStyle/>
          <a:p>
            <a:pPr eaLnBrk="1" hangingPunct="1"/>
            <a:endParaRPr lang="en-US" sz="2800" smtClean="0"/>
          </a:p>
        </p:txBody>
      </p:sp>
      <p:sp>
        <p:nvSpPr>
          <p:cNvPr id="33795" name="Rectangle 3"/>
          <p:cNvSpPr>
            <a:spLocks noGrp="1" noChangeArrowheads="1"/>
          </p:cNvSpPr>
          <p:nvPr>
            <p:ph idx="1"/>
          </p:nvPr>
        </p:nvSpPr>
        <p:spPr>
          <a:xfrm>
            <a:off x="468313" y="1628775"/>
            <a:ext cx="8229600" cy="4525963"/>
          </a:xfrm>
        </p:spPr>
        <p:txBody>
          <a:bodyPr>
            <a:normAutofit fontScale="92500" lnSpcReduction="10000"/>
          </a:bodyPr>
          <a:lstStyle/>
          <a:p>
            <a:pPr eaLnBrk="1" hangingPunct="1">
              <a:buFontTx/>
              <a:buNone/>
            </a:pPr>
            <a:endParaRPr lang="en-GB" sz="2800" dirty="0" smtClean="0"/>
          </a:p>
          <a:p>
            <a:pPr eaLnBrk="1" hangingPunct="1">
              <a:buFontTx/>
              <a:buNone/>
            </a:pPr>
            <a:r>
              <a:rPr lang="en-GB" sz="2800" dirty="0" smtClean="0"/>
              <a:t>This is the case</a:t>
            </a:r>
          </a:p>
          <a:p>
            <a:pPr eaLnBrk="1" hangingPunct="1">
              <a:buFontTx/>
              <a:buNone/>
            </a:pPr>
            <a:r>
              <a:rPr lang="en-GB" sz="2800" dirty="0" smtClean="0"/>
              <a:t>of a young woman, </a:t>
            </a:r>
          </a:p>
          <a:p>
            <a:pPr eaLnBrk="1" hangingPunct="1">
              <a:buFontTx/>
              <a:buNone/>
            </a:pPr>
            <a:r>
              <a:rPr lang="en-GB" sz="2800" dirty="0" smtClean="0"/>
              <a:t>an artist with chronic</a:t>
            </a:r>
          </a:p>
          <a:p>
            <a:pPr eaLnBrk="1" hangingPunct="1">
              <a:buFontTx/>
              <a:buNone/>
            </a:pPr>
            <a:r>
              <a:rPr lang="en-GB" sz="2800" dirty="0" smtClean="0"/>
              <a:t>cystic </a:t>
            </a:r>
            <a:r>
              <a:rPr lang="en-GB" sz="2800" dirty="0" smtClean="0"/>
              <a:t>acne, an unhappy </a:t>
            </a:r>
          </a:p>
          <a:p>
            <a:pPr eaLnBrk="1" hangingPunct="1">
              <a:buFontTx/>
              <a:buNone/>
            </a:pPr>
            <a:r>
              <a:rPr lang="en-GB" sz="2800" dirty="0"/>
              <a:t>l</a:t>
            </a:r>
            <a:r>
              <a:rPr lang="en-GB" sz="2800" dirty="0" smtClean="0"/>
              <a:t>ove life and menstrual</a:t>
            </a:r>
          </a:p>
          <a:p>
            <a:pPr eaLnBrk="1" hangingPunct="1">
              <a:buFontTx/>
              <a:buNone/>
            </a:pPr>
            <a:r>
              <a:rPr lang="en-GB" sz="2800" dirty="0" smtClean="0"/>
              <a:t>problems and how</a:t>
            </a:r>
            <a:r>
              <a:rPr lang="en-GB" sz="2800" dirty="0"/>
              <a:t> </a:t>
            </a:r>
            <a:r>
              <a:rPr lang="en-GB" sz="2800" dirty="0" smtClean="0"/>
              <a:t>her</a:t>
            </a:r>
          </a:p>
          <a:p>
            <a:pPr eaLnBrk="1" hangingPunct="1">
              <a:buFontTx/>
              <a:buNone/>
            </a:pPr>
            <a:r>
              <a:rPr lang="en-GB" sz="2800" smtClean="0"/>
              <a:t>own </a:t>
            </a:r>
            <a:r>
              <a:rPr lang="en-GB" sz="2800" dirty="0" smtClean="0"/>
              <a:t>art </a:t>
            </a:r>
            <a:r>
              <a:rPr lang="en-GB" sz="2800" dirty="0" smtClean="0"/>
              <a:t>work showed </a:t>
            </a:r>
          </a:p>
          <a:p>
            <a:pPr eaLnBrk="1" hangingPunct="1">
              <a:buFontTx/>
              <a:buNone/>
            </a:pPr>
            <a:r>
              <a:rPr lang="en-GB" sz="2800" dirty="0" smtClean="0"/>
              <a:t>the way to the cure</a:t>
            </a:r>
            <a:r>
              <a:rPr lang="en-GB" sz="2800" dirty="0" smtClean="0"/>
              <a:t>.</a:t>
            </a:r>
            <a:br>
              <a:rPr lang="en-GB" sz="2800" dirty="0" smtClean="0"/>
            </a:br>
            <a:r>
              <a:rPr lang="en-GB" dirty="0" smtClean="0"/>
              <a:t>	</a:t>
            </a:r>
          </a:p>
        </p:txBody>
      </p:sp>
      <p:pic>
        <p:nvPicPr>
          <p:cNvPr id="33796" name="Picture 4" descr="photo-1"/>
          <p:cNvPicPr>
            <a:picLocks noChangeAspect="1" noChangeArrowheads="1"/>
          </p:cNvPicPr>
          <p:nvPr/>
        </p:nvPicPr>
        <p:blipFill>
          <a:blip r:embed="rId3"/>
          <a:srcRect/>
          <a:stretch>
            <a:fillRect/>
          </a:stretch>
        </p:blipFill>
        <p:spPr bwMode="auto">
          <a:xfrm>
            <a:off x="3944938" y="785813"/>
            <a:ext cx="4537075" cy="6072187"/>
          </a:xfrm>
          <a:prstGeom prst="rect">
            <a:avLst/>
          </a:prstGeom>
          <a:noFill/>
          <a:ln w="9525">
            <a:noFill/>
            <a:miter lim="800000"/>
            <a:headEnd/>
            <a:tailEnd/>
          </a:ln>
        </p:spPr>
      </p:pic>
      <p:pic>
        <p:nvPicPr>
          <p:cNvPr id="33797" name="Picture 5" descr="photo-1"/>
          <p:cNvPicPr>
            <a:picLocks noChangeAspect="1" noChangeArrowheads="1"/>
          </p:cNvPicPr>
          <p:nvPr/>
        </p:nvPicPr>
        <p:blipFill>
          <a:blip r:embed="rId4"/>
          <a:srcRect/>
          <a:stretch>
            <a:fillRect/>
          </a:stretch>
        </p:blipFill>
        <p:spPr bwMode="auto">
          <a:xfrm>
            <a:off x="4143375" y="1000125"/>
            <a:ext cx="4057650" cy="5429250"/>
          </a:xfrm>
          <a:prstGeom prst="rect">
            <a:avLst/>
          </a:prstGeom>
          <a:noFill/>
          <a:ln w="9525">
            <a:noFill/>
            <a:miter lim="800000"/>
            <a:headEnd/>
            <a:tailEnd/>
          </a:ln>
        </p:spPr>
      </p:pic>
      <p:pic>
        <p:nvPicPr>
          <p:cNvPr id="33798" name="Picture 5" descr="a&amp;h logo linkedin colour"/>
          <p:cNvPicPr>
            <a:picLocks noChangeAspect="1" noChangeArrowheads="1"/>
          </p:cNvPicPr>
          <p:nvPr/>
        </p:nvPicPr>
        <p:blipFill>
          <a:blip r:embed="rId5"/>
          <a:srcRect/>
          <a:stretch>
            <a:fillRect/>
          </a:stretch>
        </p:blipFill>
        <p:spPr bwMode="auto">
          <a:xfrm>
            <a:off x="428625" y="285750"/>
            <a:ext cx="1000125" cy="1357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Interact with the case</a:t>
            </a:r>
            <a:endParaRPr lang="en-GB" dirty="0"/>
          </a:p>
        </p:txBody>
      </p:sp>
      <p:sp>
        <p:nvSpPr>
          <p:cNvPr id="3" name="Content Placeholder 2"/>
          <p:cNvSpPr>
            <a:spLocks noGrp="1"/>
          </p:cNvSpPr>
          <p:nvPr>
            <p:ph idx="1"/>
          </p:nvPr>
        </p:nvSpPr>
        <p:spPr/>
        <p:txBody>
          <a:bodyPr/>
          <a:lstStyle/>
          <a:p>
            <a:pPr>
              <a:buNone/>
            </a:pPr>
            <a:r>
              <a:rPr lang="en-GB" dirty="0" smtClean="0"/>
              <a:t>	All her work, from her art degree show, reflects her understanding of the natural world and its connection with the cycles of our own bodies and lives.</a:t>
            </a:r>
          </a:p>
          <a:p>
            <a:pPr>
              <a:buNone/>
            </a:pPr>
            <a:r>
              <a:rPr lang="en-GB" dirty="0"/>
              <a:t>	</a:t>
            </a:r>
            <a:r>
              <a:rPr lang="en-GB" dirty="0" smtClean="0"/>
              <a:t>Look at the images and listen to her own descriptions and feelings about what she was trying to do and reflect that it also tells her own story. </a:t>
            </a:r>
            <a:endParaRPr lang="en-GB" dirty="0"/>
          </a:p>
        </p:txBody>
      </p:sp>
      <p:pic>
        <p:nvPicPr>
          <p:cNvPr id="4" name="Picture 4" descr="a&amp;h logo linkedin colour"/>
          <p:cNvPicPr>
            <a:picLocks noChangeAspect="1" noChangeArrowheads="1"/>
          </p:cNvPicPr>
          <p:nvPr/>
        </p:nvPicPr>
        <p:blipFill>
          <a:blip r:embed="rId2"/>
          <a:srcRect/>
          <a:stretch>
            <a:fillRect/>
          </a:stretch>
        </p:blipFill>
        <p:spPr bwMode="auto">
          <a:xfrm>
            <a:off x="428625" y="357188"/>
            <a:ext cx="928688" cy="135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GB" dirty="0" smtClean="0"/>
              <a:t>Art </a:t>
            </a:r>
            <a:r>
              <a:rPr lang="en-GB" dirty="0" smtClean="0"/>
              <a:t>installation</a:t>
            </a:r>
          </a:p>
        </p:txBody>
      </p:sp>
      <p:sp>
        <p:nvSpPr>
          <p:cNvPr id="34819" name="Rectangle 3"/>
          <p:cNvSpPr>
            <a:spLocks noGrp="1" noChangeArrowheads="1"/>
          </p:cNvSpPr>
          <p:nvPr>
            <p:ph idx="1"/>
          </p:nvPr>
        </p:nvSpPr>
        <p:spPr/>
        <p:txBody>
          <a:bodyPr/>
          <a:lstStyle/>
          <a:p>
            <a:pPr eaLnBrk="1" hangingPunct="1">
              <a:buFontTx/>
              <a:buNone/>
            </a:pPr>
            <a:endParaRPr lang="en-GB" smtClean="0"/>
          </a:p>
          <a:p>
            <a:pPr eaLnBrk="1" hangingPunct="1">
              <a:buFontTx/>
              <a:buNone/>
            </a:pPr>
            <a:endParaRPr lang="en-GB" smtClean="0"/>
          </a:p>
          <a:p>
            <a:pPr eaLnBrk="1" hangingPunct="1">
              <a:buFontTx/>
              <a:buNone/>
            </a:pPr>
            <a:endParaRPr lang="en-GB" smtClean="0"/>
          </a:p>
          <a:p>
            <a:pPr eaLnBrk="1" hangingPunct="1">
              <a:buFontTx/>
              <a:buNone/>
            </a:pPr>
            <a:endParaRPr lang="en-GB" smtClean="0"/>
          </a:p>
          <a:p>
            <a:pPr eaLnBrk="1" hangingPunct="1">
              <a:buFontTx/>
              <a:buNone/>
            </a:pPr>
            <a:endParaRPr lang="en-GB" smtClean="0"/>
          </a:p>
          <a:p>
            <a:pPr eaLnBrk="1" hangingPunct="1">
              <a:buFontTx/>
              <a:buNone/>
            </a:pPr>
            <a:endParaRPr lang="en-GB" smtClean="0"/>
          </a:p>
          <a:p>
            <a:pPr eaLnBrk="1" hangingPunct="1">
              <a:buFontTx/>
              <a:buNone/>
            </a:pPr>
            <a:r>
              <a:rPr lang="en-GB" smtClean="0"/>
              <a:t>Etched letters on glass – Helvetica Face </a:t>
            </a:r>
          </a:p>
        </p:txBody>
      </p:sp>
      <p:pic>
        <p:nvPicPr>
          <p:cNvPr id="34820" name="Picture 4"/>
          <p:cNvPicPr>
            <a:picLocks noChangeAspect="1" noChangeArrowheads="1"/>
          </p:cNvPicPr>
          <p:nvPr/>
        </p:nvPicPr>
        <p:blipFill>
          <a:blip r:embed="rId3"/>
          <a:srcRect/>
          <a:stretch>
            <a:fillRect/>
          </a:stretch>
        </p:blipFill>
        <p:spPr bwMode="auto">
          <a:xfrm>
            <a:off x="0" y="1916113"/>
            <a:ext cx="9144000" cy="2322512"/>
          </a:xfrm>
          <a:prstGeom prst="rect">
            <a:avLst/>
          </a:prstGeom>
          <a:noFill/>
          <a:ln w="9525">
            <a:noFill/>
            <a:miter lim="800000"/>
            <a:headEnd/>
            <a:tailEnd/>
          </a:ln>
        </p:spPr>
      </p:pic>
      <p:pic>
        <p:nvPicPr>
          <p:cNvPr id="34821" name="Picture 4" descr="a&amp;h logo linkedin colour"/>
          <p:cNvPicPr>
            <a:picLocks noChangeAspect="1" noChangeArrowheads="1"/>
          </p:cNvPicPr>
          <p:nvPr/>
        </p:nvPicPr>
        <p:blipFill>
          <a:blip r:embed="rId4"/>
          <a:srcRect/>
          <a:stretch>
            <a:fillRect/>
          </a:stretch>
        </p:blipFill>
        <p:spPr bwMode="auto">
          <a:xfrm>
            <a:off x="428625" y="357188"/>
            <a:ext cx="928688" cy="1357312"/>
          </a:xfrm>
          <a:prstGeom prst="rect">
            <a:avLst/>
          </a:prstGeom>
          <a:noFill/>
          <a:ln w="9525">
            <a:noFill/>
            <a:miter lim="800000"/>
            <a:headEnd/>
            <a:tailEnd/>
          </a:ln>
        </p:spPr>
      </p:pic>
      <p:pic>
        <p:nvPicPr>
          <p:cNvPr id="6" name="VN680045-1.wav">
            <a:hlinkClick r:id="" action="ppaction://media"/>
          </p:cNvPr>
          <p:cNvPicPr>
            <a:picLocks noRot="1" noChangeAspect="1"/>
          </p:cNvPicPr>
          <p:nvPr>
            <a:audioFile r:link="rId1"/>
          </p:nvPr>
        </p:nvPicPr>
        <p:blipFill>
          <a:blip r:embed="rId5"/>
          <a:srcRect/>
          <a:stretch>
            <a:fillRect/>
          </a:stretch>
        </p:blipFill>
        <p:spPr bwMode="auto">
          <a:xfrm>
            <a:off x="642938" y="6215063"/>
            <a:ext cx="244475" cy="244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5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186738" cy="1143000"/>
          </a:xfrm>
        </p:spPr>
        <p:txBody>
          <a:bodyPr/>
          <a:lstStyle/>
          <a:p>
            <a:pPr eaLnBrk="1" hangingPunct="1"/>
            <a:r>
              <a:rPr lang="en-GB" sz="4000" smtClean="0"/>
              <a:t>  	</a:t>
            </a:r>
            <a:r>
              <a:rPr lang="en-GB" sz="3600" smtClean="0"/>
              <a:t>Granite sets with Bequerel values</a:t>
            </a:r>
          </a:p>
        </p:txBody>
      </p:sp>
      <p:pic>
        <p:nvPicPr>
          <p:cNvPr id="35843" name="Picture 4" descr="granite"/>
          <p:cNvPicPr>
            <a:picLocks noChangeAspect="1" noChangeArrowheads="1"/>
          </p:cNvPicPr>
          <p:nvPr/>
        </p:nvPicPr>
        <p:blipFill>
          <a:blip r:embed="rId3"/>
          <a:srcRect/>
          <a:stretch>
            <a:fillRect/>
          </a:stretch>
        </p:blipFill>
        <p:spPr bwMode="auto">
          <a:xfrm>
            <a:off x="-11113" y="1714500"/>
            <a:ext cx="9155113" cy="3343275"/>
          </a:xfrm>
          <a:prstGeom prst="rect">
            <a:avLst/>
          </a:prstGeom>
          <a:noFill/>
          <a:ln w="9525">
            <a:noFill/>
            <a:miter lim="800000"/>
            <a:headEnd/>
            <a:tailEnd/>
          </a:ln>
        </p:spPr>
      </p:pic>
      <p:pic>
        <p:nvPicPr>
          <p:cNvPr id="35844" name="Picture 4" descr="a&amp;h logo linkedin colour"/>
          <p:cNvPicPr>
            <a:picLocks noChangeAspect="1" noChangeArrowheads="1"/>
          </p:cNvPicPr>
          <p:nvPr/>
        </p:nvPicPr>
        <p:blipFill>
          <a:blip r:embed="rId4"/>
          <a:srcRect/>
          <a:stretch>
            <a:fillRect/>
          </a:stretch>
        </p:blipFill>
        <p:spPr bwMode="auto">
          <a:xfrm>
            <a:off x="214313" y="285750"/>
            <a:ext cx="1000125" cy="1357313"/>
          </a:xfrm>
          <a:prstGeom prst="rect">
            <a:avLst/>
          </a:prstGeom>
          <a:noFill/>
          <a:ln w="9525">
            <a:noFill/>
            <a:miter lim="800000"/>
            <a:headEnd/>
            <a:tailEnd/>
          </a:ln>
        </p:spPr>
      </p:pic>
      <p:pic>
        <p:nvPicPr>
          <p:cNvPr id="6" name="VN680045 (2).wav">
            <a:hlinkClick r:id="" action="ppaction://media"/>
          </p:cNvPr>
          <p:cNvPicPr>
            <a:picLocks noGrp="1" noRot="1" noChangeAspect="1"/>
          </p:cNvPicPr>
          <p:nvPr>
            <p:ph idx="1"/>
            <a:audioFile r:link="rId1"/>
          </p:nvPr>
        </p:nvPicPr>
        <p:blipFill>
          <a:blip r:embed="rId5"/>
          <a:srcRect/>
          <a:stretch>
            <a:fillRect/>
          </a:stretch>
        </p:blipFill>
        <p:spPr>
          <a:xfrm>
            <a:off x="428625" y="6143625"/>
            <a:ext cx="244475" cy="244475"/>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6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en-US" smtClean="0"/>
          </a:p>
        </p:txBody>
      </p:sp>
      <p:sp>
        <p:nvSpPr>
          <p:cNvPr id="36867" name="Rectangle 3"/>
          <p:cNvSpPr>
            <a:spLocks noGrp="1" noChangeArrowheads="1"/>
          </p:cNvSpPr>
          <p:nvPr>
            <p:ph idx="1"/>
          </p:nvPr>
        </p:nvSpPr>
        <p:spPr/>
        <p:txBody>
          <a:bodyPr/>
          <a:lstStyle/>
          <a:p>
            <a:pPr eaLnBrk="1" hangingPunct="1">
              <a:buFontTx/>
              <a:buNone/>
            </a:pPr>
            <a:r>
              <a:rPr lang="en-GB" smtClean="0"/>
              <a:t>Geese </a:t>
            </a:r>
          </a:p>
          <a:p>
            <a:pPr eaLnBrk="1" hangingPunct="1">
              <a:buFontTx/>
              <a:buNone/>
            </a:pPr>
            <a:r>
              <a:rPr lang="en-GB" smtClean="0"/>
              <a:t>feathers</a:t>
            </a:r>
          </a:p>
          <a:p>
            <a:pPr eaLnBrk="1" hangingPunct="1">
              <a:buFontTx/>
              <a:buNone/>
            </a:pPr>
            <a:r>
              <a:rPr lang="en-GB" smtClean="0"/>
              <a:t>arranged</a:t>
            </a:r>
          </a:p>
          <a:p>
            <a:pPr eaLnBrk="1" hangingPunct="1">
              <a:buFontTx/>
              <a:buNone/>
            </a:pPr>
            <a:r>
              <a:rPr lang="en-GB" smtClean="0"/>
              <a:t>in letter</a:t>
            </a:r>
          </a:p>
          <a:p>
            <a:pPr eaLnBrk="1" hangingPunct="1">
              <a:buFontTx/>
              <a:buNone/>
            </a:pPr>
            <a:r>
              <a:rPr lang="en-GB" smtClean="0"/>
              <a:t>form</a:t>
            </a:r>
          </a:p>
        </p:txBody>
      </p:sp>
      <p:pic>
        <p:nvPicPr>
          <p:cNvPr id="36868" name="Picture 4" descr="goose feathers"/>
          <p:cNvPicPr>
            <a:picLocks noChangeAspect="1" noChangeArrowheads="1"/>
          </p:cNvPicPr>
          <p:nvPr/>
        </p:nvPicPr>
        <p:blipFill>
          <a:blip r:embed="rId3"/>
          <a:srcRect/>
          <a:stretch>
            <a:fillRect/>
          </a:stretch>
        </p:blipFill>
        <p:spPr bwMode="auto">
          <a:xfrm>
            <a:off x="2928938" y="779463"/>
            <a:ext cx="5354637" cy="6078537"/>
          </a:xfrm>
          <a:prstGeom prst="rect">
            <a:avLst/>
          </a:prstGeom>
          <a:noFill/>
          <a:ln w="9525">
            <a:noFill/>
            <a:miter lim="800000"/>
            <a:headEnd/>
            <a:tailEnd/>
          </a:ln>
        </p:spPr>
      </p:pic>
      <p:pic>
        <p:nvPicPr>
          <p:cNvPr id="36869" name="Picture 4" descr="a&amp;h logo linkedin colour"/>
          <p:cNvPicPr>
            <a:picLocks noChangeAspect="1" noChangeArrowheads="1"/>
          </p:cNvPicPr>
          <p:nvPr/>
        </p:nvPicPr>
        <p:blipFill>
          <a:blip r:embed="rId4"/>
          <a:srcRect/>
          <a:stretch>
            <a:fillRect/>
          </a:stretch>
        </p:blipFill>
        <p:spPr bwMode="auto">
          <a:xfrm>
            <a:off x="571500" y="214313"/>
            <a:ext cx="928688" cy="1285875"/>
          </a:xfrm>
          <a:prstGeom prst="rect">
            <a:avLst/>
          </a:prstGeom>
          <a:noFill/>
          <a:ln w="9525">
            <a:noFill/>
            <a:miter lim="800000"/>
            <a:headEnd/>
            <a:tailEnd/>
          </a:ln>
        </p:spPr>
      </p:pic>
      <p:pic>
        <p:nvPicPr>
          <p:cNvPr id="6" name="VN680045 (3).wav">
            <a:hlinkClick r:id="" action="ppaction://media"/>
          </p:cNvPr>
          <p:cNvPicPr>
            <a:picLocks noRot="1" noChangeAspect="1"/>
          </p:cNvPicPr>
          <p:nvPr>
            <a:audioFile r:link="rId1"/>
          </p:nvPr>
        </p:nvPicPr>
        <p:blipFill>
          <a:blip r:embed="rId5"/>
          <a:srcRect/>
          <a:stretch>
            <a:fillRect/>
          </a:stretch>
        </p:blipFill>
        <p:spPr bwMode="auto">
          <a:xfrm>
            <a:off x="642938" y="6215063"/>
            <a:ext cx="244475" cy="244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0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en-US" smtClean="0"/>
          </a:p>
        </p:txBody>
      </p:sp>
      <p:sp>
        <p:nvSpPr>
          <p:cNvPr id="37891" name="Rectangle 3"/>
          <p:cNvSpPr>
            <a:spLocks noGrp="1" noChangeArrowheads="1"/>
          </p:cNvSpPr>
          <p:nvPr>
            <p:ph idx="1"/>
          </p:nvPr>
        </p:nvSpPr>
        <p:spPr/>
        <p:txBody>
          <a:bodyPr/>
          <a:lstStyle/>
          <a:p>
            <a:pPr eaLnBrk="1" hangingPunct="1">
              <a:buFontTx/>
              <a:buNone/>
            </a:pPr>
            <a:endParaRPr lang="en-GB" smtClean="0"/>
          </a:p>
          <a:p>
            <a:pPr eaLnBrk="1" hangingPunct="1">
              <a:buFontTx/>
              <a:buNone/>
            </a:pPr>
            <a:r>
              <a:rPr lang="en-GB" smtClean="0"/>
              <a:t>Deer</a:t>
            </a:r>
          </a:p>
          <a:p>
            <a:pPr eaLnBrk="1" hangingPunct="1">
              <a:buFontTx/>
              <a:buNone/>
            </a:pPr>
            <a:r>
              <a:rPr lang="en-GB" smtClean="0"/>
              <a:t>hide and</a:t>
            </a:r>
          </a:p>
          <a:p>
            <a:pPr eaLnBrk="1" hangingPunct="1">
              <a:buFontTx/>
              <a:buNone/>
            </a:pPr>
            <a:r>
              <a:rPr lang="en-GB" smtClean="0"/>
              <a:t>rowan </a:t>
            </a:r>
          </a:p>
          <a:p>
            <a:pPr eaLnBrk="1" hangingPunct="1">
              <a:buFontTx/>
              <a:buNone/>
            </a:pPr>
            <a:r>
              <a:rPr lang="en-GB" smtClean="0"/>
              <a:t>berry</a:t>
            </a:r>
          </a:p>
          <a:p>
            <a:pPr eaLnBrk="1" hangingPunct="1">
              <a:buFontTx/>
              <a:buNone/>
            </a:pPr>
            <a:r>
              <a:rPr lang="en-GB" smtClean="0"/>
              <a:t>installation  </a:t>
            </a:r>
          </a:p>
        </p:txBody>
      </p:sp>
      <p:pic>
        <p:nvPicPr>
          <p:cNvPr id="37892" name="Picture 4" descr="deer"/>
          <p:cNvPicPr>
            <a:picLocks noChangeAspect="1" noChangeArrowheads="1"/>
          </p:cNvPicPr>
          <p:nvPr/>
        </p:nvPicPr>
        <p:blipFill>
          <a:blip r:embed="rId3"/>
          <a:srcRect/>
          <a:stretch>
            <a:fillRect/>
          </a:stretch>
        </p:blipFill>
        <p:spPr bwMode="auto">
          <a:xfrm>
            <a:off x="3013075" y="785813"/>
            <a:ext cx="3617913" cy="6072187"/>
          </a:xfrm>
          <a:prstGeom prst="rect">
            <a:avLst/>
          </a:prstGeom>
          <a:noFill/>
          <a:ln w="9525">
            <a:noFill/>
            <a:miter lim="800000"/>
            <a:headEnd/>
            <a:tailEnd/>
          </a:ln>
        </p:spPr>
      </p:pic>
      <p:pic>
        <p:nvPicPr>
          <p:cNvPr id="37893" name="Picture 4" descr="a&amp;h logo linkedin colour"/>
          <p:cNvPicPr>
            <a:picLocks noChangeAspect="1" noChangeArrowheads="1"/>
          </p:cNvPicPr>
          <p:nvPr/>
        </p:nvPicPr>
        <p:blipFill>
          <a:blip r:embed="rId4"/>
          <a:srcRect/>
          <a:stretch>
            <a:fillRect/>
          </a:stretch>
        </p:blipFill>
        <p:spPr bwMode="auto">
          <a:xfrm>
            <a:off x="571500" y="214313"/>
            <a:ext cx="1071563" cy="1357312"/>
          </a:xfrm>
          <a:prstGeom prst="rect">
            <a:avLst/>
          </a:prstGeom>
          <a:noFill/>
          <a:ln w="9525">
            <a:noFill/>
            <a:miter lim="800000"/>
            <a:headEnd/>
            <a:tailEnd/>
          </a:ln>
        </p:spPr>
      </p:pic>
      <p:pic>
        <p:nvPicPr>
          <p:cNvPr id="6" name="VN680045 (4.1).wav">
            <a:hlinkClick r:id="" action="ppaction://media"/>
          </p:cNvPr>
          <p:cNvPicPr>
            <a:picLocks noRot="1" noChangeAspect="1"/>
          </p:cNvPicPr>
          <p:nvPr>
            <a:audioFile r:link="rId1"/>
          </p:nvPr>
        </p:nvPicPr>
        <p:blipFill>
          <a:blip r:embed="rId5"/>
          <a:srcRect/>
          <a:stretch>
            <a:fillRect/>
          </a:stretch>
        </p:blipFill>
        <p:spPr bwMode="auto">
          <a:xfrm>
            <a:off x="571500" y="6215063"/>
            <a:ext cx="244475" cy="244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5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28625" y="571500"/>
            <a:ext cx="8229600" cy="1143000"/>
          </a:xfrm>
        </p:spPr>
        <p:txBody>
          <a:bodyPr/>
          <a:lstStyle/>
          <a:p>
            <a:pPr eaLnBrk="1" hangingPunct="1"/>
            <a:r>
              <a:rPr lang="en-GB" sz="4000" dirty="0" smtClean="0"/>
              <a:t>Deer </a:t>
            </a:r>
            <a:r>
              <a:rPr lang="en-GB" sz="4000" dirty="0" smtClean="0"/>
              <a:t>and Rowan</a:t>
            </a:r>
          </a:p>
        </p:txBody>
      </p:sp>
      <p:sp>
        <p:nvSpPr>
          <p:cNvPr id="38915" name="Rectangle 3"/>
          <p:cNvSpPr>
            <a:spLocks noGrp="1" noChangeArrowheads="1"/>
          </p:cNvSpPr>
          <p:nvPr>
            <p:ph idx="1"/>
          </p:nvPr>
        </p:nvSpPr>
        <p:spPr>
          <a:xfrm>
            <a:off x="500063" y="1785938"/>
            <a:ext cx="8229600" cy="4525962"/>
          </a:xfrm>
        </p:spPr>
        <p:txBody>
          <a:bodyPr/>
          <a:lstStyle/>
          <a:p>
            <a:pPr eaLnBrk="1" hangingPunct="1">
              <a:lnSpc>
                <a:spcPct val="80000"/>
              </a:lnSpc>
              <a:buFontTx/>
              <a:buNone/>
            </a:pPr>
            <a:r>
              <a:rPr lang="en-US" sz="2400" dirty="0" smtClean="0"/>
              <a:t>	</a:t>
            </a:r>
            <a:r>
              <a:rPr lang="en-US" sz="2400" i="1" dirty="0" smtClean="0"/>
              <a:t>“What befalls the earth befalls all the sons of the earth. This we know: the earth does not belong to man, man belongs to the earth. All things are connected like the blood that unites us all. Man does not weave this web of life. He is merely a strand of it. Whatever he does to the web, he does to himself”. </a:t>
            </a:r>
            <a:r>
              <a:rPr lang="en-US" sz="2000" dirty="0" smtClean="0"/>
              <a:t>Chief Seattle (1786 – 1866)</a:t>
            </a:r>
          </a:p>
          <a:p>
            <a:pPr eaLnBrk="1" hangingPunct="1">
              <a:lnSpc>
                <a:spcPct val="80000"/>
              </a:lnSpc>
              <a:buFontTx/>
              <a:buNone/>
            </a:pPr>
            <a:r>
              <a:rPr lang="en-US" sz="2000" dirty="0" smtClean="0"/>
              <a:t/>
            </a:r>
            <a:br>
              <a:rPr lang="en-US" sz="2000" dirty="0" smtClean="0"/>
            </a:br>
            <a:r>
              <a:rPr lang="en-US" sz="2400" dirty="0" smtClean="0"/>
              <a:t>Rowan berries emerge in the gallery as if from nowhere and </a:t>
            </a:r>
            <a:r>
              <a:rPr lang="en-US" sz="2400" dirty="0" smtClean="0">
                <a:solidFill>
                  <a:srgbClr val="FF0000"/>
                </a:solidFill>
              </a:rPr>
              <a:t>penetrate</a:t>
            </a:r>
            <a:r>
              <a:rPr lang="en-US" sz="2400" dirty="0" smtClean="0"/>
              <a:t> the deer hide through the entrance and exit holes left by a bullet. The straight angular line of berries entering the hide </a:t>
            </a:r>
            <a:r>
              <a:rPr lang="en-US" sz="2400" dirty="0" smtClean="0">
                <a:solidFill>
                  <a:srgbClr val="FF0000"/>
                </a:solidFill>
              </a:rPr>
              <a:t>creates tension</a:t>
            </a:r>
            <a:r>
              <a:rPr lang="en-US" sz="2400" dirty="0" smtClean="0"/>
              <a:t>, reflecting the anticipation before </a:t>
            </a:r>
            <a:r>
              <a:rPr lang="en-US" sz="2400" dirty="0" smtClean="0">
                <a:solidFill>
                  <a:srgbClr val="FF0000"/>
                </a:solidFill>
              </a:rPr>
              <a:t>the kill</a:t>
            </a:r>
            <a:r>
              <a:rPr lang="en-US" sz="2400" dirty="0" smtClean="0"/>
              <a:t>. During its life the Rowan berries (</a:t>
            </a:r>
            <a:r>
              <a:rPr lang="en-US" sz="2400" dirty="0" smtClean="0">
                <a:solidFill>
                  <a:srgbClr val="FF0000"/>
                </a:solidFill>
              </a:rPr>
              <a:t>a symbol of protection</a:t>
            </a:r>
            <a:r>
              <a:rPr lang="en-US" sz="2400" dirty="0" smtClean="0"/>
              <a:t>) fed the deer, now after its </a:t>
            </a:r>
            <a:r>
              <a:rPr lang="en-US" sz="2400" dirty="0" smtClean="0">
                <a:solidFill>
                  <a:srgbClr val="FF0000"/>
                </a:solidFill>
              </a:rPr>
              <a:t>death</a:t>
            </a:r>
            <a:r>
              <a:rPr lang="en-US" sz="2400" dirty="0" smtClean="0"/>
              <a:t> </a:t>
            </a:r>
            <a:r>
              <a:rPr lang="en-US" sz="2400" dirty="0" smtClean="0">
                <a:solidFill>
                  <a:srgbClr val="FF0000"/>
                </a:solidFill>
              </a:rPr>
              <a:t>they </a:t>
            </a:r>
            <a:r>
              <a:rPr lang="en-US" sz="2400" dirty="0" err="1" smtClean="0">
                <a:solidFill>
                  <a:srgbClr val="FF0000"/>
                </a:solidFill>
              </a:rPr>
              <a:t>fertilise</a:t>
            </a:r>
            <a:r>
              <a:rPr lang="en-US" sz="2400" dirty="0" smtClean="0">
                <a:solidFill>
                  <a:srgbClr val="FF0000"/>
                </a:solidFill>
              </a:rPr>
              <a:t> the soil for new growth.</a:t>
            </a:r>
            <a:endParaRPr lang="en-GB" sz="2400" dirty="0" smtClean="0">
              <a:solidFill>
                <a:srgbClr val="FF0000"/>
              </a:solidFill>
            </a:endParaRPr>
          </a:p>
        </p:txBody>
      </p:sp>
      <p:pic>
        <p:nvPicPr>
          <p:cNvPr id="38916" name="Picture 3" descr="a&amp;h logo linkedin colour"/>
          <p:cNvPicPr>
            <a:picLocks noChangeAspect="1" noChangeArrowheads="1"/>
          </p:cNvPicPr>
          <p:nvPr/>
        </p:nvPicPr>
        <p:blipFill>
          <a:blip r:embed="rId2"/>
          <a:srcRect/>
          <a:stretch>
            <a:fillRect/>
          </a:stretch>
        </p:blipFill>
        <p:spPr bwMode="auto">
          <a:xfrm>
            <a:off x="714375" y="357188"/>
            <a:ext cx="928688" cy="1285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71500" y="500063"/>
            <a:ext cx="8229600" cy="1143000"/>
          </a:xfrm>
        </p:spPr>
        <p:txBody>
          <a:bodyPr/>
          <a:lstStyle/>
          <a:p>
            <a:pPr eaLnBrk="1" hangingPunct="1"/>
            <a:r>
              <a:rPr lang="en-GB" sz="3600" smtClean="0"/>
              <a:t>	    Which remedy did she have?</a:t>
            </a:r>
          </a:p>
        </p:txBody>
      </p:sp>
      <p:sp>
        <p:nvSpPr>
          <p:cNvPr id="27651" name="Rectangle 3"/>
          <p:cNvSpPr>
            <a:spLocks noGrp="1" noChangeArrowheads="1"/>
          </p:cNvSpPr>
          <p:nvPr>
            <p:ph idx="1"/>
          </p:nvPr>
        </p:nvSpPr>
        <p:spPr>
          <a:xfrm>
            <a:off x="571500" y="1857375"/>
            <a:ext cx="8229600" cy="4525963"/>
          </a:xfrm>
        </p:spPr>
        <p:txBody>
          <a:bodyPr/>
          <a:lstStyle/>
          <a:p>
            <a:pPr lvl="1" eaLnBrk="1" hangingPunct="1">
              <a:buFontTx/>
              <a:buNone/>
            </a:pPr>
            <a:r>
              <a:rPr lang="en-GB" b="1" smtClean="0"/>
              <a:t>Oncorhynchus tshawytscha (Pacific</a:t>
            </a:r>
          </a:p>
          <a:p>
            <a:pPr lvl="1" eaLnBrk="1" hangingPunct="1">
              <a:buFontTx/>
              <a:buNone/>
            </a:pPr>
            <a:r>
              <a:rPr lang="en-GB" b="1" smtClean="0"/>
              <a:t>Chinook salmon)</a:t>
            </a:r>
          </a:p>
          <a:p>
            <a:pPr eaLnBrk="1" hangingPunct="1"/>
            <a:endParaRPr lang="en-GB" smtClean="0"/>
          </a:p>
        </p:txBody>
      </p:sp>
      <p:pic>
        <p:nvPicPr>
          <p:cNvPr id="27652" name="Picture 5" descr="salmon"/>
          <p:cNvPicPr>
            <a:picLocks noChangeAspect="1" noChangeArrowheads="1"/>
          </p:cNvPicPr>
          <p:nvPr/>
        </p:nvPicPr>
        <p:blipFill>
          <a:blip r:embed="rId2"/>
          <a:srcRect/>
          <a:stretch>
            <a:fillRect/>
          </a:stretch>
        </p:blipFill>
        <p:spPr bwMode="auto">
          <a:xfrm>
            <a:off x="4000500" y="2776538"/>
            <a:ext cx="4081463" cy="4081462"/>
          </a:xfrm>
          <a:prstGeom prst="rect">
            <a:avLst/>
          </a:prstGeom>
          <a:noFill/>
          <a:ln w="9525">
            <a:noFill/>
            <a:miter lim="800000"/>
            <a:headEnd/>
            <a:tailEnd/>
          </a:ln>
        </p:spPr>
      </p:pic>
      <p:pic>
        <p:nvPicPr>
          <p:cNvPr id="39941" name="Picture 4" descr="a&amp;h logo linkedin colour"/>
          <p:cNvPicPr>
            <a:picLocks noChangeAspect="1" noChangeArrowheads="1"/>
          </p:cNvPicPr>
          <p:nvPr/>
        </p:nvPicPr>
        <p:blipFill>
          <a:blip r:embed="rId3"/>
          <a:srcRect/>
          <a:stretch>
            <a:fillRect/>
          </a:stretch>
        </p:blipFill>
        <p:spPr bwMode="auto">
          <a:xfrm>
            <a:off x="500063" y="357188"/>
            <a:ext cx="1000125" cy="12858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2000"/>
                                        <p:tgtEl>
                                          <p:spTgt spid="2765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651">
                                            <p:txEl>
                                              <p:pRg st="1" end="1"/>
                                            </p:txEl>
                                          </p:spTgt>
                                        </p:tgtEl>
                                        <p:attrNameLst>
                                          <p:attrName>style.visibility</p:attrName>
                                        </p:attrNameLst>
                                      </p:cBhvr>
                                      <p:to>
                                        <p:strVal val="visible"/>
                                      </p:to>
                                    </p:set>
                                    <p:animEffect transition="in" filter="fade">
                                      <p:cBhvr>
                                        <p:cTn id="10" dur="2000"/>
                                        <p:tgtEl>
                                          <p:spTgt spid="2765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652"/>
                                        </p:tgtEl>
                                        <p:attrNameLst>
                                          <p:attrName>style.visibility</p:attrName>
                                        </p:attrNameLst>
                                      </p:cBhvr>
                                      <p:to>
                                        <p:strVal val="visible"/>
                                      </p:to>
                                    </p:set>
                                    <p:animEffect transition="in" filter="fade">
                                      <p:cBhvr>
                                        <p:cTn id="15"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sz="4000" dirty="0" smtClean="0"/>
              <a:t>Salmon </a:t>
            </a:r>
            <a:r>
              <a:rPr lang="en-GB" sz="4000" dirty="0" smtClean="0"/>
              <a:t>theme</a:t>
            </a:r>
          </a:p>
        </p:txBody>
      </p:sp>
      <p:sp>
        <p:nvSpPr>
          <p:cNvPr id="40963" name="Rectangle 3"/>
          <p:cNvSpPr>
            <a:spLocks noGrp="1" noChangeArrowheads="1"/>
          </p:cNvSpPr>
          <p:nvPr>
            <p:ph idx="1"/>
          </p:nvPr>
        </p:nvSpPr>
        <p:spPr>
          <a:xfrm>
            <a:off x="428625" y="1857375"/>
            <a:ext cx="8229600" cy="4525963"/>
          </a:xfrm>
        </p:spPr>
        <p:txBody>
          <a:bodyPr>
            <a:normAutofit lnSpcReduction="10000"/>
          </a:bodyPr>
          <a:lstStyle/>
          <a:p>
            <a:pPr eaLnBrk="1" hangingPunct="1">
              <a:lnSpc>
                <a:spcPct val="90000"/>
              </a:lnSpc>
              <a:buFontTx/>
              <a:buNone/>
            </a:pPr>
            <a:r>
              <a:rPr lang="en-GB" sz="2800" dirty="0" smtClean="0"/>
              <a:t>	Sudden, deep belief and conviction that I would find my soul mate or life partner. Remembering how I had always been with the wrong man. Where is my love? Dreams of love. Dreams of my soul mate. Deep, yearning, empty feeling. I feel hollow inside. Such a deep hunger, but not for food – for something greater, for the other half of myself, which feels stuck, or lost, in time and space. Deep, deep sorrow. I question what would happen if I ever merged with my other half. What would there be then? The cycle would continue and separation would follow. Cycles, as separation, connection and completion. </a:t>
            </a:r>
          </a:p>
        </p:txBody>
      </p:sp>
      <p:pic>
        <p:nvPicPr>
          <p:cNvPr id="40964" name="Picture 3" descr="a&amp;h logo linkedin colour"/>
          <p:cNvPicPr>
            <a:picLocks noChangeAspect="1" noChangeArrowheads="1"/>
          </p:cNvPicPr>
          <p:nvPr/>
        </p:nvPicPr>
        <p:blipFill>
          <a:blip r:embed="rId2"/>
          <a:srcRect/>
          <a:stretch>
            <a:fillRect/>
          </a:stretch>
        </p:blipFill>
        <p:spPr bwMode="auto">
          <a:xfrm>
            <a:off x="642938" y="285750"/>
            <a:ext cx="1071562" cy="1357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sz="4000" dirty="0" smtClean="0"/>
              <a:t>Salmon </a:t>
            </a:r>
            <a:r>
              <a:rPr lang="en-GB" sz="4000" dirty="0" smtClean="0"/>
              <a:t>theme</a:t>
            </a:r>
          </a:p>
        </p:txBody>
      </p:sp>
      <p:sp>
        <p:nvSpPr>
          <p:cNvPr id="41987" name="Rectangle 3"/>
          <p:cNvSpPr>
            <a:spLocks noGrp="1" noChangeArrowheads="1"/>
          </p:cNvSpPr>
          <p:nvPr>
            <p:ph idx="1"/>
          </p:nvPr>
        </p:nvSpPr>
        <p:spPr/>
        <p:txBody>
          <a:bodyPr>
            <a:normAutofit fontScale="92500"/>
          </a:bodyPr>
          <a:lstStyle/>
          <a:p>
            <a:pPr eaLnBrk="1" hangingPunct="1">
              <a:buFontTx/>
              <a:buNone/>
            </a:pPr>
            <a:r>
              <a:rPr lang="en-GB" dirty="0" smtClean="0"/>
              <a:t>	</a:t>
            </a:r>
            <a:endParaRPr lang="en-GB" dirty="0" smtClean="0"/>
          </a:p>
          <a:p>
            <a:pPr eaLnBrk="1" hangingPunct="1">
              <a:buFontTx/>
              <a:buNone/>
            </a:pPr>
            <a:r>
              <a:rPr lang="en-GB" dirty="0" smtClean="0"/>
              <a:t>	I </a:t>
            </a:r>
            <a:r>
              <a:rPr lang="en-GB" dirty="0" smtClean="0"/>
              <a:t>want to get engaged and married. I want to settle down and get pregnant, and have a family. Strong desire for a home and a relationship. Not feeling at home in my original home. Huge sadness of something missing, of not knowing where my home is. I don’t know where my place is. Should I be going home, or not? And where is home anyway? </a:t>
            </a:r>
          </a:p>
        </p:txBody>
      </p:sp>
      <p:pic>
        <p:nvPicPr>
          <p:cNvPr id="41988" name="Picture 3" descr="a&amp;h logo linkedin colour"/>
          <p:cNvPicPr>
            <a:picLocks noChangeAspect="1" noChangeArrowheads="1"/>
          </p:cNvPicPr>
          <p:nvPr/>
        </p:nvPicPr>
        <p:blipFill>
          <a:blip r:embed="rId2"/>
          <a:srcRect/>
          <a:stretch>
            <a:fillRect/>
          </a:stretch>
        </p:blipFill>
        <p:spPr bwMode="auto">
          <a:xfrm>
            <a:off x="571472" y="285728"/>
            <a:ext cx="1071563" cy="1571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00063" y="785813"/>
            <a:ext cx="8229600" cy="1143000"/>
          </a:xfrm>
        </p:spPr>
        <p:txBody>
          <a:bodyPr/>
          <a:lstStyle/>
          <a:p>
            <a:pPr eaLnBrk="1" hangingPunct="1"/>
            <a:r>
              <a:rPr lang="en-GB" sz="4000" b="1" dirty="0" smtClean="0"/>
              <a:t>A </a:t>
            </a:r>
            <a:r>
              <a:rPr lang="en-GB" sz="4000" b="1" dirty="0" smtClean="0"/>
              <a:t>salmon myth</a:t>
            </a:r>
            <a:r>
              <a:rPr lang="en-GB" sz="4000" dirty="0" smtClean="0"/>
              <a:t> </a:t>
            </a:r>
          </a:p>
        </p:txBody>
      </p:sp>
      <p:sp>
        <p:nvSpPr>
          <p:cNvPr id="43011" name="Rectangle 3"/>
          <p:cNvSpPr>
            <a:spLocks noGrp="1" noChangeArrowheads="1"/>
          </p:cNvSpPr>
          <p:nvPr>
            <p:ph idx="1"/>
          </p:nvPr>
        </p:nvSpPr>
        <p:spPr>
          <a:xfrm>
            <a:off x="428625" y="2143125"/>
            <a:ext cx="8229600" cy="4389438"/>
          </a:xfrm>
        </p:spPr>
        <p:txBody>
          <a:bodyPr/>
          <a:lstStyle/>
          <a:p>
            <a:pPr eaLnBrk="1" hangingPunct="1">
              <a:lnSpc>
                <a:spcPct val="80000"/>
              </a:lnSpc>
              <a:buFontTx/>
              <a:buNone/>
            </a:pPr>
            <a:r>
              <a:rPr lang="en-GB" sz="2800" dirty="0" smtClean="0"/>
              <a:t>	A chief had a daughter whom many wanted to marry but he was unwilling to part with her. He set a contest in which whoever could break a pair of elk antlers would be allowed to marry his daughter. Many animals tried but could not break the antlers. There was one person in the house whose body was full of sores and boils. When that person arose and shook his body and blankets and hair, his body became clean, his hair long and full. He was very beautiful and the chief saw that he was the Salmon. Salmon broke the antlers in five pieces, threw them down and ran away with the chief’s daughter.</a:t>
            </a:r>
          </a:p>
        </p:txBody>
      </p:sp>
      <p:pic>
        <p:nvPicPr>
          <p:cNvPr id="43012" name="Picture 3" descr="a&amp;h logo linkedin colour"/>
          <p:cNvPicPr>
            <a:picLocks noChangeAspect="1" noChangeArrowheads="1"/>
          </p:cNvPicPr>
          <p:nvPr/>
        </p:nvPicPr>
        <p:blipFill>
          <a:blip r:embed="rId2"/>
          <a:srcRect/>
          <a:stretch>
            <a:fillRect/>
          </a:stretch>
        </p:blipFill>
        <p:spPr bwMode="auto">
          <a:xfrm>
            <a:off x="357188" y="285750"/>
            <a:ext cx="1143000" cy="15001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spect="1" noChangeArrowheads="1"/>
          </p:cNvSpPr>
          <p:nvPr>
            <p:ph type="title"/>
          </p:nvPr>
        </p:nvSpPr>
        <p:spPr/>
        <p:txBody>
          <a:bodyPr/>
          <a:lstStyle/>
          <a:p>
            <a:pPr eaLnBrk="1" hangingPunct="1"/>
            <a:endParaRPr lang="en-US" smtClean="0"/>
          </a:p>
        </p:txBody>
      </p:sp>
      <p:pic>
        <p:nvPicPr>
          <p:cNvPr id="44035" name="Picture 3"/>
          <p:cNvPicPr>
            <a:picLocks noGrp="1" noChangeAspect="1" noChangeArrowheads="1"/>
          </p:cNvPicPr>
          <p:nvPr>
            <p:ph idx="1"/>
          </p:nvPr>
        </p:nvPicPr>
        <p:blipFill>
          <a:blip r:embed="rId3"/>
          <a:srcRect/>
          <a:stretch>
            <a:fillRect/>
          </a:stretch>
        </p:blipFill>
        <p:spPr>
          <a:xfrm>
            <a:off x="2286000" y="815975"/>
            <a:ext cx="4951413" cy="6042025"/>
          </a:xfrm>
        </p:spPr>
      </p:pic>
      <p:pic>
        <p:nvPicPr>
          <p:cNvPr id="44036" name="Picture 3" descr="a&amp;h logo linkedin colour"/>
          <p:cNvPicPr>
            <a:picLocks noChangeAspect="1" noChangeArrowheads="1"/>
          </p:cNvPicPr>
          <p:nvPr/>
        </p:nvPicPr>
        <p:blipFill>
          <a:blip r:embed="rId4"/>
          <a:srcRect/>
          <a:stretch>
            <a:fillRect/>
          </a:stretch>
        </p:blipFill>
        <p:spPr bwMode="auto">
          <a:xfrm>
            <a:off x="357188" y="285750"/>
            <a:ext cx="1000125" cy="1357313"/>
          </a:xfrm>
          <a:prstGeom prst="rect">
            <a:avLst/>
          </a:prstGeom>
          <a:noFill/>
          <a:ln w="9525">
            <a:noFill/>
            <a:miter lim="800000"/>
            <a:headEnd/>
            <a:tailEnd/>
          </a:ln>
        </p:spPr>
      </p:pic>
      <p:pic>
        <p:nvPicPr>
          <p:cNvPr id="5" name="VN680047-1.wav">
            <a:hlinkClick r:id="" action="ppaction://media"/>
          </p:cNvPr>
          <p:cNvPicPr>
            <a:picLocks noRot="1" noChangeAspect="1"/>
          </p:cNvPicPr>
          <p:nvPr>
            <a:audioFile r:link="rId1"/>
          </p:nvPr>
        </p:nvPicPr>
        <p:blipFill>
          <a:blip r:embed="rId5"/>
          <a:srcRect/>
          <a:stretch>
            <a:fillRect/>
          </a:stretch>
        </p:blipFill>
        <p:spPr bwMode="auto">
          <a:xfrm>
            <a:off x="1214438" y="6143625"/>
            <a:ext cx="244475" cy="244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2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salmon?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The whole case is about themes of the natural world; cycles, survival, individuality.</a:t>
            </a:r>
          </a:p>
          <a:p>
            <a:r>
              <a:rPr lang="en-GB" dirty="0" smtClean="0"/>
              <a:t>The art works are all about these things, how they inhabit the themes and are a part of the woman’s perception of the world and her own world</a:t>
            </a:r>
          </a:p>
          <a:p>
            <a:r>
              <a:rPr lang="en-GB" dirty="0" smtClean="0"/>
              <a:t>The salmon has been used as a homeopathic remedy for many menstrual and fertility problems - it has history here</a:t>
            </a:r>
          </a:p>
          <a:p>
            <a:r>
              <a:rPr lang="en-GB" dirty="0" smtClean="0"/>
              <a:t>It contains all the themes she is trying to portray and stands for her work and her </a:t>
            </a:r>
            <a:r>
              <a:rPr lang="en-GB" dirty="0" err="1" smtClean="0"/>
              <a:t>dis</a:t>
            </a:r>
            <a:r>
              <a:rPr lang="en-GB" dirty="0" smtClean="0"/>
              <a:t>-ease. </a:t>
            </a:r>
            <a:endParaRPr lang="en-GB" dirty="0"/>
          </a:p>
        </p:txBody>
      </p:sp>
      <p:pic>
        <p:nvPicPr>
          <p:cNvPr id="4" name="Picture 3" descr="a&amp;h logo linkedin colour"/>
          <p:cNvPicPr>
            <a:picLocks noChangeAspect="1" noChangeArrowheads="1"/>
          </p:cNvPicPr>
          <p:nvPr/>
        </p:nvPicPr>
        <p:blipFill>
          <a:blip r:embed="rId2"/>
          <a:srcRect/>
          <a:stretch>
            <a:fillRect/>
          </a:stretch>
        </p:blipFill>
        <p:spPr bwMode="auto">
          <a:xfrm>
            <a:off x="357188" y="285750"/>
            <a:ext cx="1000125" cy="135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168</Words>
  <Application>Microsoft Office PowerPoint</Application>
  <PresentationFormat>On-screen Show (4:3)</PresentationFormat>
  <Paragraphs>56</Paragraphs>
  <Slides>16</Slides>
  <Notes>1</Notes>
  <HiddenSlides>0</HiddenSlides>
  <MMClips>5</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    Why art and homeopathy?</vt:lpstr>
      <vt:lpstr>Slide 4</vt:lpstr>
      <vt:lpstr>Interact with the case</vt:lpstr>
      <vt:lpstr>Art installation</vt:lpstr>
      <vt:lpstr>   Granite sets with Bequerel values</vt:lpstr>
      <vt:lpstr>Slide 8</vt:lpstr>
      <vt:lpstr>Slide 9</vt:lpstr>
      <vt:lpstr>Deer and Rowan</vt:lpstr>
      <vt:lpstr>     Which remedy did she have?</vt:lpstr>
      <vt:lpstr>Salmon theme</vt:lpstr>
      <vt:lpstr>Salmon theme</vt:lpstr>
      <vt:lpstr>A salmon myth </vt:lpstr>
      <vt:lpstr>Slide 15</vt:lpstr>
      <vt:lpstr>Why salmon?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Owner</cp:lastModifiedBy>
  <cp:revision>4</cp:revision>
  <dcterms:created xsi:type="dcterms:W3CDTF">2018-11-06T21:25:27Z</dcterms:created>
  <dcterms:modified xsi:type="dcterms:W3CDTF">2018-11-06T22:03:50Z</dcterms:modified>
</cp:coreProperties>
</file>